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8" r:id="rId6"/>
    <p:sldId id="274" r:id="rId7"/>
    <p:sldId id="272" r:id="rId8"/>
    <p:sldId id="273" r:id="rId9"/>
    <p:sldId id="270" r:id="rId10"/>
    <p:sldId id="269" r:id="rId11"/>
    <p:sldId id="281" r:id="rId12"/>
    <p:sldId id="279" r:id="rId13"/>
    <p:sldId id="276" r:id="rId14"/>
    <p:sldId id="280" r:id="rId15"/>
    <p:sldId id="282" r:id="rId16"/>
    <p:sldId id="277" r:id="rId17"/>
    <p:sldId id="283" r:id="rId18"/>
    <p:sldId id="278" r:id="rId19"/>
    <p:sldId id="284" r:id="rId20"/>
    <p:sldId id="286" r:id="rId21"/>
    <p:sldId id="289" r:id="rId22"/>
    <p:sldId id="288" r:id="rId23"/>
    <p:sldId id="290" r:id="rId24"/>
    <p:sldId id="285" r:id="rId25"/>
    <p:sldId id="287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 autoAdjust="0"/>
    <p:restoredTop sz="94696"/>
  </p:normalViewPr>
  <p:slideViewPr>
    <p:cSldViewPr>
      <p:cViewPr varScale="1">
        <p:scale>
          <a:sx n="105" d="100"/>
          <a:sy n="105" d="100"/>
        </p:scale>
        <p:origin x="648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/>
            <a:t>Development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How to Implement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/>
            <a:t>Unit Testing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/>
            <a:t>Order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/>
            <a:t>Form Annotation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 custLinFactNeighborX="4713" custLinFactNeighborY="1887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Development</a:t>
          </a:r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380880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to Implement</a:t>
          </a:r>
        </a:p>
      </dsp:txBody>
      <dsp:txXfrm>
        <a:off x="420118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61761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Unit Testing</a:t>
          </a:r>
        </a:p>
      </dsp:txBody>
      <dsp:txXfrm>
        <a:off x="800999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22661" y="2569974"/>
        <a:ext cx="478939" cy="655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3525212" cy="9967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Order</a:t>
          </a:r>
        </a:p>
      </dsp:txBody>
      <dsp:txXfrm>
        <a:off x="29195" y="29195"/>
        <a:ext cx="2449597" cy="938401"/>
      </dsp:txXfrm>
    </dsp:sp>
    <dsp:sp modelId="{CA544AF7-F7B2-4CA5-9251-B4CDB8D06634}">
      <dsp:nvSpPr>
        <dsp:cNvPr id="0" name=""/>
        <dsp:cNvSpPr/>
      </dsp:nvSpPr>
      <dsp:spPr>
        <a:xfrm>
          <a:off x="311048" y="1162922"/>
          <a:ext cx="3525212" cy="9967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Validation</a:t>
          </a:r>
        </a:p>
      </dsp:txBody>
      <dsp:txXfrm>
        <a:off x="340243" y="1192117"/>
        <a:ext cx="2507860" cy="938401"/>
      </dsp:txXfrm>
    </dsp:sp>
    <dsp:sp modelId="{2AE92D3F-F0FA-45DD-BB60-4C6FBC6BC016}">
      <dsp:nvSpPr>
        <dsp:cNvPr id="0" name=""/>
        <dsp:cNvSpPr/>
      </dsp:nvSpPr>
      <dsp:spPr>
        <a:xfrm>
          <a:off x="622096" y="2325845"/>
          <a:ext cx="3525212" cy="9967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Form Annotation</a:t>
          </a:r>
        </a:p>
      </dsp:txBody>
      <dsp:txXfrm>
        <a:off x="651291" y="2355040"/>
        <a:ext cx="2507860" cy="938401"/>
      </dsp:txXfrm>
    </dsp:sp>
    <dsp:sp modelId="{9CA877D8-99F8-40A0-89E9-59A61C9A70F4}">
      <dsp:nvSpPr>
        <dsp:cNvPr id="0" name=""/>
        <dsp:cNvSpPr/>
      </dsp:nvSpPr>
      <dsp:spPr>
        <a:xfrm>
          <a:off x="2877298" y="755899"/>
          <a:ext cx="647914" cy="647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023079" y="755899"/>
        <a:ext cx="356352" cy="487555"/>
      </dsp:txXfrm>
    </dsp:sp>
    <dsp:sp modelId="{62643EF2-016C-41F1-8CBC-398422A85727}">
      <dsp:nvSpPr>
        <dsp:cNvPr id="0" name=""/>
        <dsp:cNvSpPr/>
      </dsp:nvSpPr>
      <dsp:spPr>
        <a:xfrm>
          <a:off x="3188346" y="1912177"/>
          <a:ext cx="647914" cy="6479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334127" y="1912177"/>
        <a:ext cx="356352" cy="487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4/26/23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4/26/23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8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4/26/23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4/26/23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736814"/>
            <a:ext cx="12188825" cy="812800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D750-FB8E-89FE-2018-A215B3C17BD8}"/>
              </a:ext>
            </a:extLst>
          </p:cNvPr>
          <p:cNvSpPr txBox="1"/>
          <p:nvPr/>
        </p:nvSpPr>
        <p:spPr>
          <a:xfrm>
            <a:off x="-1" y="457200"/>
            <a:ext cx="1218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Dog Tag Buddies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AB6FA-5EC1-1C72-B665-57610F31E61C}"/>
              </a:ext>
            </a:extLst>
          </p:cNvPr>
          <p:cNvSpPr txBox="1"/>
          <p:nvPr/>
        </p:nvSpPr>
        <p:spPr>
          <a:xfrm>
            <a:off x="150812" y="50292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Dustin Gardner</a:t>
            </a:r>
          </a:p>
          <a:p>
            <a:r>
              <a:rPr lang="en-US" sz="2800" dirty="0"/>
              <a:t>CS-389</a:t>
            </a:r>
          </a:p>
        </p:txBody>
      </p:sp>
      <p:pic>
        <p:nvPicPr>
          <p:cNvPr id="1026" name="Picture 2" descr="ASSOCIATION OF SERVICE DOG PROVIDERS FOR MILITARY VETERANS">
            <a:extLst>
              <a:ext uri="{FF2B5EF4-FFF2-40B4-BE49-F238E27FC236}">
                <a16:creationId xmlns:a16="http://schemas.microsoft.com/office/drawing/2014/main" id="{6D021CEF-CB96-9993-D5EE-923A4BF7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3657600"/>
            <a:ext cx="4800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318132-EE78-E60F-EA24-E9183FF275B2}"/>
              </a:ext>
            </a:extLst>
          </p:cNvPr>
          <p:cNvCxnSpPr/>
          <p:nvPr/>
        </p:nvCxnSpPr>
        <p:spPr>
          <a:xfrm>
            <a:off x="0" y="2819400"/>
            <a:ext cx="121888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75CFE-4B51-0F56-D194-0875940BCBFA}"/>
              </a:ext>
            </a:extLst>
          </p:cNvPr>
          <p:cNvSpPr txBox="1"/>
          <p:nvPr/>
        </p:nvSpPr>
        <p:spPr>
          <a:xfrm>
            <a:off x="953696" y="4997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Register</a:t>
            </a:r>
            <a:endParaRPr lang="en-US" sz="7200" dirty="0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96" y="2209800"/>
            <a:ext cx="4343400" cy="4191000"/>
          </a:xfrm>
        </p:spPr>
        <p:txBody>
          <a:bodyPr>
            <a:normAutofit/>
          </a:bodyPr>
          <a:lstStyle/>
          <a:p>
            <a:r>
              <a:rPr lang="en-US" dirty="0"/>
              <a:t>Ensures User and Email can not be used again</a:t>
            </a:r>
          </a:p>
          <a:p>
            <a:r>
              <a:rPr lang="en-US" dirty="0"/>
              <a:t>Password and User Fields require a certain length</a:t>
            </a:r>
          </a:p>
          <a:p>
            <a:r>
              <a:rPr lang="en-US" dirty="0"/>
              <a:t>Requires User to register correctly </a:t>
            </a:r>
          </a:p>
          <a:p>
            <a:r>
              <a:rPr lang="en-US" dirty="0"/>
              <a:t>All With User Feedback</a:t>
            </a:r>
          </a:p>
          <a:p>
            <a:r>
              <a:rPr lang="en-US" dirty="0"/>
              <a:t>Email </a:t>
            </a:r>
            <a:r>
              <a:rPr lang="en-US" dirty="0" err="1"/>
              <a:t>vaildation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Register.mov">
            <a:hlinkClick r:id="" action="ppaction://media"/>
            <a:extLst>
              <a:ext uri="{FF2B5EF4-FFF2-40B4-BE49-F238E27FC236}">
                <a16:creationId xmlns:a16="http://schemas.microsoft.com/office/drawing/2014/main" id="{C5BB52B8-58BF-FF48-1B2A-8C6457A2DE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333" r="71528" b="53333"/>
          <a:stretch/>
        </p:blipFill>
        <p:spPr>
          <a:xfrm>
            <a:off x="5297096" y="76200"/>
            <a:ext cx="6729044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5" y="6019800"/>
            <a:ext cx="11365854" cy="609600"/>
          </a:xfrm>
        </p:spPr>
        <p:txBody>
          <a:bodyPr>
            <a:normAutofit fontScale="92500"/>
          </a:bodyPr>
          <a:lstStyle/>
          <a:p>
            <a:r>
              <a:rPr lang="en-US" dirty="0"/>
              <a:t>Password are being hash with random salt and both are saved in the database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771A8B-DFA3-58F8-A637-CAB13ADA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8731"/>
            <a:ext cx="8534400" cy="58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1612" y="5867400"/>
            <a:ext cx="6368727" cy="609600"/>
          </a:xfrm>
        </p:spPr>
        <p:txBody>
          <a:bodyPr>
            <a:normAutofit/>
          </a:bodyPr>
          <a:lstStyle/>
          <a:p>
            <a:r>
              <a:rPr lang="en-US" dirty="0"/>
              <a:t>Important checks for registering a User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16D4AEF-A27E-065F-C0E9-E3006350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" y="76200"/>
            <a:ext cx="1183558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75CFE-4B51-0F56-D194-0875940BCBFA}"/>
              </a:ext>
            </a:extLst>
          </p:cNvPr>
          <p:cNvSpPr txBox="1"/>
          <p:nvPr/>
        </p:nvSpPr>
        <p:spPr>
          <a:xfrm>
            <a:off x="953696" y="-38644"/>
            <a:ext cx="3124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Profile </a:t>
            </a:r>
          </a:p>
          <a:p>
            <a:r>
              <a:rPr lang="en-US" sz="7200" dirty="0">
                <a:solidFill>
                  <a:schemeClr val="accent1"/>
                </a:solidFill>
              </a:rPr>
              <a:t>Setup</a:t>
            </a:r>
            <a:endParaRPr lang="en-US" sz="7200" dirty="0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96" y="2438400"/>
            <a:ext cx="4073916" cy="3886200"/>
          </a:xfrm>
        </p:spPr>
        <p:txBody>
          <a:bodyPr>
            <a:normAutofit/>
          </a:bodyPr>
          <a:lstStyle/>
          <a:p>
            <a:r>
              <a:rPr lang="en-US" dirty="0"/>
              <a:t>Directed to the Profile Setup </a:t>
            </a:r>
          </a:p>
          <a:p>
            <a:r>
              <a:rPr lang="en-US" dirty="0"/>
              <a:t>User has not setup profile</a:t>
            </a:r>
          </a:p>
          <a:p>
            <a:r>
              <a:rPr lang="en-US" dirty="0"/>
              <a:t>Selects to return from training logs.</a:t>
            </a:r>
          </a:p>
          <a:p>
            <a:r>
              <a:rPr lang="en-US" dirty="0"/>
              <a:t>All With User Feedback</a:t>
            </a:r>
          </a:p>
          <a:p>
            <a:endParaRPr lang="en-US" dirty="0"/>
          </a:p>
        </p:txBody>
      </p:sp>
      <p:pic>
        <p:nvPicPr>
          <p:cNvPr id="3" name="ProfileSetup.mov">
            <a:hlinkClick r:id="" action="ppaction://media"/>
            <a:extLst>
              <a:ext uri="{FF2B5EF4-FFF2-40B4-BE49-F238E27FC236}">
                <a16:creationId xmlns:a16="http://schemas.microsoft.com/office/drawing/2014/main" id="{DC6BF8C8-3D58-2760-6411-F6CCD5365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333" r="71528" b="53333"/>
          <a:stretch/>
        </p:blipFill>
        <p:spPr>
          <a:xfrm>
            <a:off x="5027612" y="152400"/>
            <a:ext cx="688926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195" y="6019800"/>
            <a:ext cx="5682927" cy="609600"/>
          </a:xfrm>
        </p:spPr>
        <p:txBody>
          <a:bodyPr>
            <a:normAutofit/>
          </a:bodyPr>
          <a:lstStyle/>
          <a:p>
            <a:r>
              <a:rPr lang="en-US" dirty="0"/>
              <a:t>Will not save a null or blank profile.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DCB3F46-359D-1961-E9AE-95598595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1" y="228600"/>
            <a:ext cx="108352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75CFE-4B51-0F56-D194-0875940BCBFA}"/>
              </a:ext>
            </a:extLst>
          </p:cNvPr>
          <p:cNvSpPr txBox="1"/>
          <p:nvPr/>
        </p:nvSpPr>
        <p:spPr>
          <a:xfrm>
            <a:off x="953696" y="-38644"/>
            <a:ext cx="3124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Training</a:t>
            </a:r>
          </a:p>
          <a:p>
            <a:r>
              <a:rPr lang="en-US" sz="7200" dirty="0">
                <a:solidFill>
                  <a:schemeClr val="accent1"/>
                </a:solidFill>
              </a:rPr>
              <a:t>Logs</a:t>
            </a:r>
            <a:endParaRPr lang="en-US" sz="7200" dirty="0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96" y="2438400"/>
            <a:ext cx="4073916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Directed to the Training Logs</a:t>
            </a:r>
          </a:p>
          <a:p>
            <a:r>
              <a:rPr lang="en-US" dirty="0"/>
              <a:t>User has setup profile</a:t>
            </a:r>
          </a:p>
          <a:p>
            <a:r>
              <a:rPr lang="en-US" dirty="0"/>
              <a:t>Ensures Training Logs are entered correctly</a:t>
            </a:r>
          </a:p>
          <a:p>
            <a:r>
              <a:rPr lang="en-US" dirty="0"/>
              <a:t>All With User Feedback</a:t>
            </a:r>
          </a:p>
          <a:p>
            <a:r>
              <a:rPr lang="en-US" dirty="0"/>
              <a:t>Data is persistent per user</a:t>
            </a:r>
          </a:p>
          <a:p>
            <a:endParaRPr lang="en-US" dirty="0"/>
          </a:p>
        </p:txBody>
      </p:sp>
      <p:pic>
        <p:nvPicPr>
          <p:cNvPr id="2" name="TrainingLogs.mov">
            <a:hlinkClick r:id="" action="ppaction://media"/>
            <a:extLst>
              <a:ext uri="{FF2B5EF4-FFF2-40B4-BE49-F238E27FC236}">
                <a16:creationId xmlns:a16="http://schemas.microsoft.com/office/drawing/2014/main" id="{8914B958-35F8-5514-CD05-1B9BA2CD9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45" r="65584" b="45556"/>
          <a:stretch/>
        </p:blipFill>
        <p:spPr>
          <a:xfrm>
            <a:off x="5176752" y="342900"/>
            <a:ext cx="679755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935" y="2362199"/>
            <a:ext cx="4191000" cy="2133600"/>
          </a:xfrm>
        </p:spPr>
        <p:txBody>
          <a:bodyPr>
            <a:normAutofit/>
          </a:bodyPr>
          <a:lstStyle/>
          <a:p>
            <a:r>
              <a:rPr lang="en-US" dirty="0"/>
              <a:t>Will not save a null or blank training log.</a:t>
            </a:r>
          </a:p>
          <a:p>
            <a:r>
              <a:rPr lang="en-US" dirty="0"/>
              <a:t>Unit Test uncovered this need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1D3684-4B4C-E900-2C55-00378759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19921"/>
            <a:ext cx="6797310" cy="66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817" y="-157163"/>
            <a:ext cx="5701187" cy="12239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Binding Result 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87656792"/>
              </p:ext>
            </p:extLst>
          </p:nvPr>
        </p:nvGraphicFramePr>
        <p:xfrm>
          <a:off x="7770812" y="3352332"/>
          <a:ext cx="4147309" cy="332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0096E9-80D5-EA1D-BA0B-11FAA487B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6" y="1066800"/>
            <a:ext cx="11189212" cy="693737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03EC3C1-4AB1-A052-F099-1696F03A88B7}"/>
              </a:ext>
            </a:extLst>
          </p:cNvPr>
          <p:cNvSpPr txBox="1">
            <a:spLocks/>
          </p:cNvSpPr>
          <p:nvPr/>
        </p:nvSpPr>
        <p:spPr>
          <a:xfrm>
            <a:off x="1015734" y="3124200"/>
            <a:ext cx="5078677" cy="3093719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BindingResult</a:t>
            </a:r>
            <a:r>
              <a:rPr lang="en-US" b="0" i="0" u="none" strike="noStrike" dirty="0">
                <a:effectLst/>
                <a:latin typeface="Georgia" panose="02040502050405020303" pitchFamily="18" charset="0"/>
              </a:rPr>
              <a:t> holds the result of a validation and binding</a:t>
            </a:r>
          </a:p>
          <a:p>
            <a:pPr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Georgia" panose="02040502050405020303" pitchFamily="18" charset="0"/>
              </a:rPr>
              <a:t>The </a:t>
            </a:r>
            <a:r>
              <a:rPr lang="en-US" dirty="0"/>
              <a:t>BindingResult</a:t>
            </a:r>
            <a:r>
              <a:rPr lang="en-US" b="0" i="0" u="none" strike="noStrike" dirty="0">
                <a:effectLst/>
                <a:latin typeface="Georgia" panose="02040502050405020303" pitchFamily="18" charset="0"/>
              </a:rPr>
              <a:t> must come right after the model object</a:t>
            </a:r>
          </a:p>
          <a:p>
            <a:pPr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Georgia" panose="02040502050405020303" pitchFamily="18" charset="0"/>
              </a:rPr>
              <a:t>Spring fails to validate the object and throws an exception.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E34976-2E63-C57F-726B-0A6F7883C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6" y="2062537"/>
            <a:ext cx="11189212" cy="6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213" y="-157163"/>
            <a:ext cx="6584395" cy="12239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Model And View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03EC3C1-4AB1-A052-F099-1696F03A88B7}"/>
              </a:ext>
            </a:extLst>
          </p:cNvPr>
          <p:cNvSpPr txBox="1">
            <a:spLocks/>
          </p:cNvSpPr>
          <p:nvPr/>
        </p:nvSpPr>
        <p:spPr>
          <a:xfrm>
            <a:off x="912812" y="1981200"/>
            <a:ext cx="5078677" cy="2895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ModelAndView is 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a value object designed to hold model and view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E2EEFF"/>
                </a:solidFill>
                <a:latin typeface="Google Sans"/>
              </a:rPr>
              <a:t>This m</a:t>
            </a:r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akes it possible to return both model and view in a single return value</a:t>
            </a:r>
            <a:r>
              <a:rPr lang="en-US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69D6AA-28B8-1494-762B-065829935A95}"/>
              </a:ext>
            </a:extLst>
          </p:cNvPr>
          <p:cNvSpPr txBox="1">
            <a:spLocks/>
          </p:cNvSpPr>
          <p:nvPr/>
        </p:nvSpPr>
        <p:spPr>
          <a:xfrm>
            <a:off x="6551612" y="2743200"/>
            <a:ext cx="5181600" cy="685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I went back to Model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F4827876-3C5F-55C0-4053-D457C118D0F0}"/>
              </a:ext>
            </a:extLst>
          </p:cNvPr>
          <p:cNvSpPr txBox="1">
            <a:spLocks/>
          </p:cNvSpPr>
          <p:nvPr/>
        </p:nvSpPr>
        <p:spPr>
          <a:xfrm>
            <a:off x="6603073" y="3657600"/>
            <a:ext cx="5078677" cy="2895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Easier to break down the process</a:t>
            </a:r>
            <a:endParaRPr lang="en-US" b="0" i="0" u="none" strike="noStrike" dirty="0">
              <a:solidFill>
                <a:srgbClr val="E2EEFF"/>
              </a:solidFill>
              <a:effectLst/>
              <a:latin typeface="Google Sans"/>
            </a:endParaRPr>
          </a:p>
          <a:p>
            <a:pPr>
              <a:spcAft>
                <a:spcPts val="600"/>
              </a:spcAft>
            </a:pPr>
            <a:r>
              <a:rPr lang="en-US" dirty="0"/>
              <a:t>Trouble with the Post Mapping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2D6065B-8BDD-CD4A-9222-2023503E1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0"/>
            <a:ext cx="1150424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370012" y="689757"/>
            <a:ext cx="4038600" cy="1746251"/>
          </a:xfrm>
        </p:spPr>
        <p:txBody>
          <a:bodyPr anchor="b">
            <a:normAutofit fontScale="90000"/>
          </a:bodyPr>
          <a:lstStyle/>
          <a:p>
            <a:r>
              <a:rPr lang="en-US" sz="7200" dirty="0"/>
              <a:t>Application</a:t>
            </a:r>
            <a:br>
              <a:rPr lang="en-US" sz="7200" dirty="0"/>
            </a:br>
            <a:r>
              <a:rPr lang="en-US" sz="7200" dirty="0"/>
              <a:t>Topics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subTitle" idx="1"/>
          </p:nvPr>
        </p:nvSpPr>
        <p:spPr>
          <a:xfrm>
            <a:off x="5865812" y="2228642"/>
            <a:ext cx="5993236" cy="34101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Project Vision</a:t>
            </a:r>
          </a:p>
          <a:p>
            <a:pPr>
              <a:spcAft>
                <a:spcPts val="600"/>
              </a:spcAft>
            </a:pPr>
            <a:r>
              <a:rPr lang="en-US" dirty="0"/>
              <a:t>Physical vs Electronic Logs</a:t>
            </a:r>
          </a:p>
          <a:p>
            <a:pPr>
              <a:spcAft>
                <a:spcPts val="600"/>
              </a:spcAft>
            </a:pPr>
            <a:r>
              <a:rPr lang="en-US" dirty="0"/>
              <a:t>Development</a:t>
            </a:r>
          </a:p>
          <a:p>
            <a:pPr>
              <a:spcAft>
                <a:spcPts val="600"/>
              </a:spcAft>
            </a:pPr>
            <a:r>
              <a:rPr lang="en-US" dirty="0"/>
              <a:t>Login Demo </a:t>
            </a:r>
          </a:p>
          <a:p>
            <a:pPr>
              <a:spcAft>
                <a:spcPts val="600"/>
              </a:spcAft>
            </a:pPr>
            <a:r>
              <a:rPr lang="en-US" dirty="0"/>
              <a:t>Register Demo</a:t>
            </a:r>
          </a:p>
          <a:p>
            <a:pPr>
              <a:spcAft>
                <a:spcPts val="600"/>
              </a:spcAft>
            </a:pPr>
            <a:r>
              <a:rPr lang="en-US" dirty="0"/>
              <a:t>Profile Setup</a:t>
            </a:r>
          </a:p>
          <a:p>
            <a:pPr>
              <a:spcAft>
                <a:spcPts val="600"/>
              </a:spcAft>
            </a:pPr>
            <a:r>
              <a:rPr lang="en-US" dirty="0"/>
              <a:t>Entering Logs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8005A53F-4208-B066-2E62-D3CF46A6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52301">
            <a:off x="4150117" y="1484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8EE7B61-329E-C1D2-8C53-9C54DCC24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" y="33528"/>
            <a:ext cx="12071835" cy="532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185928"/>
            <a:ext cx="5332651" cy="1706880"/>
          </a:xfrm>
        </p:spPr>
        <p:txBody>
          <a:bodyPr anchor="b">
            <a:noAutofit/>
          </a:bodyPr>
          <a:lstStyle/>
          <a:p>
            <a:r>
              <a:rPr lang="en-US" sz="6000" dirty="0"/>
              <a:t>Future</a:t>
            </a:r>
            <a:br>
              <a:rPr lang="en-US" sz="6000" dirty="0"/>
            </a:br>
            <a:r>
              <a:rPr lang="en-US" sz="6000" dirty="0"/>
              <a:t>Implementation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Instructor Training assignments</a:t>
            </a:r>
          </a:p>
          <a:p>
            <a:pPr>
              <a:spcAft>
                <a:spcPts val="600"/>
              </a:spcAft>
            </a:pPr>
            <a:r>
              <a:rPr lang="en-US" dirty="0"/>
              <a:t>Training Videos</a:t>
            </a:r>
          </a:p>
          <a:p>
            <a:pPr>
              <a:spcAft>
                <a:spcPts val="600"/>
              </a:spcAft>
            </a:pPr>
            <a:r>
              <a:rPr lang="en-US" dirty="0"/>
              <a:t>Scheduled Dog Maintenance</a:t>
            </a:r>
          </a:p>
          <a:p>
            <a:pPr>
              <a:spcAft>
                <a:spcPts val="600"/>
              </a:spcAft>
            </a:pPr>
            <a:r>
              <a:rPr lang="en-US" dirty="0"/>
              <a:t>Vaccination Reminders</a:t>
            </a:r>
          </a:p>
          <a:p>
            <a:pPr>
              <a:spcAft>
                <a:spcPts val="600"/>
              </a:spcAft>
            </a:pPr>
            <a:r>
              <a:rPr lang="en-US" dirty="0"/>
              <a:t>Checklist of mastered dog tasks</a:t>
            </a:r>
          </a:p>
          <a:p>
            <a:pPr>
              <a:spcAft>
                <a:spcPts val="600"/>
              </a:spcAft>
            </a:pPr>
            <a:r>
              <a:rPr lang="en-US" dirty="0"/>
              <a:t>Certification records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747D2C-939A-9D18-A612-68DB6C8D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1905000"/>
            <a:ext cx="3314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DADD14-97C2-4CD8-F7AB-6FB4BA6C3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" y="914400"/>
            <a:ext cx="12222053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845A6-B5E2-66AC-3DB2-4B3BA8D4A2B3}"/>
              </a:ext>
            </a:extLst>
          </p:cNvPr>
          <p:cNvSpPr txBox="1"/>
          <p:nvPr/>
        </p:nvSpPr>
        <p:spPr>
          <a:xfrm>
            <a:off x="3084512" y="-101263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Site</a:t>
            </a:r>
            <a:r>
              <a:rPr lang="en-US" sz="2800" dirty="0"/>
              <a:t> </a:t>
            </a:r>
            <a:r>
              <a:rPr lang="en-US" sz="6000" dirty="0"/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9143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293812" y="323642"/>
            <a:ext cx="6477000" cy="1905000"/>
          </a:xfrm>
        </p:spPr>
        <p:txBody>
          <a:bodyPr anchor="b">
            <a:normAutofit fontScale="90000"/>
          </a:bodyPr>
          <a:lstStyle/>
          <a:p>
            <a:r>
              <a:rPr lang="en-US" sz="7200" dirty="0"/>
              <a:t>Coding</a:t>
            </a:r>
            <a:br>
              <a:rPr lang="en-US" sz="7200" dirty="0"/>
            </a:br>
            <a:r>
              <a:rPr lang="en-US" sz="7200" dirty="0"/>
              <a:t>Topics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subTitle" idx="1"/>
          </p:nvPr>
        </p:nvSpPr>
        <p:spPr>
          <a:xfrm>
            <a:off x="5865812" y="2228642"/>
            <a:ext cx="5993236" cy="21147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Binding Results</a:t>
            </a:r>
          </a:p>
          <a:p>
            <a:pPr>
              <a:spcAft>
                <a:spcPts val="600"/>
              </a:spcAft>
            </a:pPr>
            <a:r>
              <a:rPr lang="en-US" dirty="0"/>
              <a:t>Model and View</a:t>
            </a:r>
          </a:p>
          <a:p>
            <a:pPr>
              <a:spcAft>
                <a:spcPts val="600"/>
              </a:spcAft>
            </a:pPr>
            <a:r>
              <a:rPr lang="en-US" dirty="0"/>
              <a:t>Limiting HTML field inputs</a:t>
            </a:r>
          </a:p>
          <a:p>
            <a:pPr>
              <a:spcAft>
                <a:spcPts val="600"/>
              </a:spcAft>
            </a:pPr>
            <a:r>
              <a:rPr lang="en-US" dirty="0"/>
              <a:t>Crud naming convention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8005A53F-4208-B066-2E62-D3CF46A6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52301">
            <a:off x="4075111" y="13323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318132-EE78-E60F-EA24-E9183FF275B2}"/>
              </a:ext>
            </a:extLst>
          </p:cNvPr>
          <p:cNvCxnSpPr/>
          <p:nvPr/>
        </p:nvCxnSpPr>
        <p:spPr>
          <a:xfrm>
            <a:off x="-114300" y="1752600"/>
            <a:ext cx="121888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A1189E-1BD1-F811-5A54-A9EB5DE6CA6D}"/>
              </a:ext>
            </a:extLst>
          </p:cNvPr>
          <p:cNvSpPr txBox="1"/>
          <p:nvPr/>
        </p:nvSpPr>
        <p:spPr>
          <a:xfrm>
            <a:off x="912812" y="1722701"/>
            <a:ext cx="11161712" cy="4280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AFBFF"/>
                </a:solidFill>
                <a:effectLst/>
              </a:rPr>
              <a:t>The project was developed to support the need of the non-profit.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AFBFF"/>
                </a:solidFill>
                <a:effectLst/>
              </a:rPr>
              <a:t>Dog Tag </a:t>
            </a:r>
            <a:r>
              <a:rPr lang="en-US" sz="2800" dirty="0"/>
              <a:t>Buddies support veterans that need additional support. 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web application develop fills a gap between training logs electronically and paper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Eliminates the need for having a paper log to record training.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A5EED918-4153-3986-648B-6A28E4A9EB56}"/>
              </a:ext>
            </a:extLst>
          </p:cNvPr>
          <p:cNvSpPr txBox="1">
            <a:spLocks/>
          </p:cNvSpPr>
          <p:nvPr/>
        </p:nvSpPr>
        <p:spPr>
          <a:xfrm>
            <a:off x="3275329" y="242786"/>
            <a:ext cx="5409565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1"/>
                </a:solidFill>
              </a:rPr>
              <a:t>Project Vision</a:t>
            </a:r>
          </a:p>
        </p:txBody>
      </p:sp>
    </p:spTree>
    <p:extLst>
      <p:ext uri="{BB962C8B-B14F-4D97-AF65-F5344CB8AC3E}">
        <p14:creationId xmlns:p14="http://schemas.microsoft.com/office/powerpoint/2010/main" val="461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80247" y="209422"/>
            <a:ext cx="8228329" cy="12239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Physical </a:t>
            </a:r>
            <a:r>
              <a:rPr lang="en-US" sz="4800" dirty="0">
                <a:solidFill>
                  <a:schemeClr val="accent1"/>
                </a:solidFill>
              </a:rPr>
              <a:t>VS</a:t>
            </a:r>
            <a:r>
              <a:rPr lang="en-US" sz="7200" dirty="0">
                <a:solidFill>
                  <a:schemeClr val="accent1"/>
                </a:solidFill>
              </a:rPr>
              <a:t> Electronic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013804"/>
            <a:ext cx="5551443" cy="3098803"/>
          </a:xfrm>
        </p:spPr>
        <p:txBody>
          <a:bodyPr/>
          <a:lstStyle/>
          <a:p>
            <a:r>
              <a:rPr lang="en-US" dirty="0"/>
              <a:t>Easy to have on the go.</a:t>
            </a:r>
          </a:p>
          <a:p>
            <a:r>
              <a:rPr lang="en-US" dirty="0"/>
              <a:t>Easy to use interface.</a:t>
            </a:r>
          </a:p>
          <a:p>
            <a:r>
              <a:rPr lang="en-US" dirty="0"/>
              <a:t>Keeping records for trainer and instructors.</a:t>
            </a:r>
          </a:p>
          <a:p>
            <a:r>
              <a:rPr lang="en-US" dirty="0"/>
              <a:t>Trainers are more likely to record every training event big or small.</a:t>
            </a:r>
          </a:p>
          <a:p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62BE81-28F8-96D8-0125-EAF1DD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26" y="1701797"/>
            <a:ext cx="4827457" cy="37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612" y="304800"/>
            <a:ext cx="5281930" cy="12239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7625" y="1972955"/>
            <a:ext cx="5078677" cy="4236720"/>
          </a:xfrm>
        </p:spPr>
        <p:txBody>
          <a:bodyPr/>
          <a:lstStyle/>
          <a:p>
            <a:r>
              <a:rPr lang="en-US" dirty="0"/>
              <a:t>Decided the goal for the application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Coding to solve the task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Insuring code handles every interaction the user has with the application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7466593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75CFE-4B51-0F56-D194-0875940BCBFA}"/>
              </a:ext>
            </a:extLst>
          </p:cNvPr>
          <p:cNvSpPr txBox="1"/>
          <p:nvPr/>
        </p:nvSpPr>
        <p:spPr>
          <a:xfrm>
            <a:off x="989012" y="0"/>
            <a:ext cx="2209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Login</a:t>
            </a:r>
            <a:endParaRPr lang="en-US" sz="7200" dirty="0"/>
          </a:p>
        </p:txBody>
      </p:sp>
      <p:pic>
        <p:nvPicPr>
          <p:cNvPr id="15" name="Login2.mov">
            <a:hlinkClick r:id="" action="ppaction://media"/>
            <a:extLst>
              <a:ext uri="{FF2B5EF4-FFF2-40B4-BE49-F238E27FC236}">
                <a16:creationId xmlns:a16="http://schemas.microsoft.com/office/drawing/2014/main" id="{1D6D07F5-19F6-A5D8-14D3-F7A3177ED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333" r="61806" b="35556"/>
          <a:stretch/>
        </p:blipFill>
        <p:spPr>
          <a:xfrm>
            <a:off x="5332412" y="114300"/>
            <a:ext cx="6629398" cy="6629400"/>
          </a:xfrm>
          <a:prstGeom prst="rect">
            <a:avLst/>
          </a:prstGeom>
        </p:spPr>
      </p:pic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96" y="2209800"/>
            <a:ext cx="4343400" cy="2667000"/>
          </a:xfrm>
        </p:spPr>
        <p:txBody>
          <a:bodyPr>
            <a:normAutofit/>
          </a:bodyPr>
          <a:lstStyle/>
          <a:p>
            <a:r>
              <a:rPr lang="en-US" dirty="0"/>
              <a:t>Handles Short Entry’s</a:t>
            </a:r>
          </a:p>
          <a:p>
            <a:r>
              <a:rPr lang="en-US" dirty="0"/>
              <a:t>Wrong Entered Information</a:t>
            </a:r>
          </a:p>
          <a:p>
            <a:r>
              <a:rPr lang="en-US" dirty="0"/>
              <a:t>Blank Entry's</a:t>
            </a:r>
          </a:p>
          <a:p>
            <a:r>
              <a:rPr lang="en-US" dirty="0"/>
              <a:t>All With User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5" y="5867400"/>
            <a:ext cx="11365854" cy="609600"/>
          </a:xfrm>
        </p:spPr>
        <p:txBody>
          <a:bodyPr>
            <a:normAutofit/>
          </a:bodyPr>
          <a:lstStyle/>
          <a:p>
            <a:r>
              <a:rPr lang="en-US" dirty="0"/>
              <a:t>Password and User are valid when decoded and the hashes match 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E99168-1EB7-EFB0-7A44-FBA57227E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57" y="228600"/>
            <a:ext cx="9625309" cy="53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6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D8FB097-9DB8-00A3-12C8-BA644B07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5943600"/>
            <a:ext cx="9677400" cy="609600"/>
          </a:xfrm>
        </p:spPr>
        <p:txBody>
          <a:bodyPr>
            <a:normAutofit/>
          </a:bodyPr>
          <a:lstStyle/>
          <a:p>
            <a:r>
              <a:rPr lang="en-US" dirty="0"/>
              <a:t>Checks to see if User has a profile set and redirects accordingly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8614FE-FF7B-2422-B771-FC61C9CC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" y="152400"/>
            <a:ext cx="109468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16x9</Template>
  <TotalTime>292</TotalTime>
  <Words>419</Words>
  <Application>Microsoft Macintosh PowerPoint</Application>
  <PresentationFormat>Custom</PresentationFormat>
  <Paragraphs>91</Paragraphs>
  <Slides>22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</vt:lpstr>
      <vt:lpstr>Google Sans</vt:lpstr>
      <vt:lpstr>Tech 16x9</vt:lpstr>
      <vt:lpstr>PowerPoint Presentation</vt:lpstr>
      <vt:lpstr>Application Topics</vt:lpstr>
      <vt:lpstr>Coding Topics</vt:lpstr>
      <vt:lpstr>PowerPoint Presentation</vt:lpstr>
      <vt:lpstr>Physical VS Electronic</vt:lpstr>
      <vt:lpstr>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Binding Result </vt:lpstr>
      <vt:lpstr>Model And View</vt:lpstr>
      <vt:lpstr>PowerPoint Presentation</vt:lpstr>
      <vt:lpstr>PowerPoint Presentation</vt:lpstr>
      <vt:lpstr>Future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Gardner, Dustin</dc:creator>
  <cp:lastModifiedBy>Gardner, Dustin</cp:lastModifiedBy>
  <cp:revision>40</cp:revision>
  <dcterms:created xsi:type="dcterms:W3CDTF">2023-04-26T02:17:12Z</dcterms:created>
  <dcterms:modified xsi:type="dcterms:W3CDTF">2023-04-26T16:53:38Z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